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684" r:id="rId1"/>
  </p:sldMasterIdLst>
  <p:notesMasterIdLst>
    <p:notesMasterId r:id="rId25"/>
  </p:notesMasterIdLst>
  <p:sldIdLst>
    <p:sldId id="299" r:id="rId2"/>
    <p:sldId id="317" r:id="rId3"/>
    <p:sldId id="270" r:id="rId4"/>
    <p:sldId id="389" r:id="rId5"/>
    <p:sldId id="366" r:id="rId6"/>
    <p:sldId id="324" r:id="rId7"/>
    <p:sldId id="271" r:id="rId8"/>
    <p:sldId id="387" r:id="rId9"/>
    <p:sldId id="388" r:id="rId10"/>
    <p:sldId id="392" r:id="rId11"/>
    <p:sldId id="393" r:id="rId12"/>
    <p:sldId id="330" r:id="rId13"/>
    <p:sldId id="373" r:id="rId14"/>
    <p:sldId id="378" r:id="rId15"/>
    <p:sldId id="353" r:id="rId16"/>
    <p:sldId id="355" r:id="rId17"/>
    <p:sldId id="359" r:id="rId18"/>
    <p:sldId id="369" r:id="rId19"/>
    <p:sldId id="327" r:id="rId20"/>
    <p:sldId id="385" r:id="rId21"/>
    <p:sldId id="386" r:id="rId22"/>
    <p:sldId id="394" r:id="rId23"/>
    <p:sldId id="395" r:id="rId24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86287" autoAdjust="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5D0FED-5010-428D-9477-215DA1306B39}" type="datetimeFigureOut">
              <a:rPr lang="ar-EG" smtClean="0"/>
              <a:pPr/>
              <a:t>10/02/1440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88C9D0-3B5C-4D2C-B27F-DDCE2F2B0D8E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63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ثلث متساوي الساقين 9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5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BC800EC-EC63-488B-B3B5-4C442814C0B2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6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A59C5-DB05-45A1-B8DC-4C40FCBB8E4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22BC-CB07-4624-81E3-610A6CD3A206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314C-4932-4341-BBFB-304EC1B6FAE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9878D-37E6-43F6-AF81-0CC54027C495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E986-4704-4A66-B0DE-F31A9608736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99BE3-97B5-4442-8644-2F4D64AB61A9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57B8-6981-46E0-A9DA-A51C33253C6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ثلث قائم الزاوية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ثلث متساوي الساقين 11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رابط مستقيم 14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15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D3417-CE59-48E7-9851-1946BD20C7FF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9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97A29-5C69-49FB-BA22-4918535C5E0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E6BB-01AC-4F39-9AA8-674C5795C98A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9376-E940-4613-8B16-BE9D8DEA1D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B72B9-1139-4482-BFF1-20F4BD4F212D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4099D69-7FD8-4FB2-81E7-29E3A421BAD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DD83-088C-4C0F-B048-55B77857345B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3BFC-16D3-4B71-94AE-93F102DF1B6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EC56-4724-44FC-B950-2274701300FA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7A8A-2966-4F13-B301-F12FCC096756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843CE88-A6A1-4B9F-A59D-D6B6166A5ADE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EB37DA-C933-409D-80AF-7992D7958CE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0E1DDEA-A14B-4E1F-8FDE-CF38468D0892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8EDD488-3A75-471D-85FC-F0DF9A74B03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0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4EC183-FF6A-49FF-903F-AFBBA012036C}" type="datetimeFigureOut">
              <a:rPr lang="ar-EG"/>
              <a:pPr>
                <a:defRPr/>
              </a:pPr>
              <a:t>10/02/1440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564BB7-E72B-41EA-A53F-E9A208FD3FBB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1" r:id="rId4"/>
    <p:sldLayoutId id="2147483779" r:id="rId5"/>
    <p:sldLayoutId id="2147483772" r:id="rId6"/>
    <p:sldLayoutId id="2147483773" r:id="rId7"/>
    <p:sldLayoutId id="2147483780" r:id="rId8"/>
    <p:sldLayoutId id="2147483781" r:id="rId9"/>
    <p:sldLayoutId id="2147483774" r:id="rId10"/>
    <p:sldLayoutId id="2147483775" r:id="rId11"/>
  </p:sldLayoutIdLst>
  <p:txStyles>
    <p:titleStyle>
      <a:lvl1pPr marL="484188" indent="-484188" algn="l" rtl="1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2pPr>
      <a:lvl3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3pPr>
      <a:lvl4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4pPr>
      <a:lvl5pPr marL="484188" indent="-484188"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5pPr>
      <a:lvl6pPr marL="9413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6pPr>
      <a:lvl7pPr marL="13985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7pPr>
      <a:lvl8pPr marL="18557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8pPr>
      <a:lvl9pPr marL="2312988" indent="-484188" algn="l" rtl="1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Arial" pitchFamily="34" charset="0"/>
          <a:cs typeface="Arial" pitchFamily="34" charset="0"/>
        </a:defRPr>
      </a:lvl9pPr>
    </p:titleStyle>
    <p:bodyStyle>
      <a:lvl1pPr marL="447675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r" rtl="1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r.wikipedia.org/wiki/%D9%84%D8%BA%D8%A9_%D9%8A%D9%88%D9%86%D8%A7%D9%86%D9%8A%D8%A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من </a:t>
            </a:r>
            <a:r>
              <a:rPr lang="ar-EG" dirty="0" err="1" smtClean="0"/>
              <a:t>الميثوس</a:t>
            </a:r>
            <a:r>
              <a:rPr lang="ar-EG" dirty="0" smtClean="0"/>
              <a:t> إلى </a:t>
            </a:r>
            <a:r>
              <a:rPr lang="ar-EG" dirty="0" err="1" smtClean="0"/>
              <a:t>اللوجوس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الموروث الديني لدى فلاسفة اليونان</a:t>
            </a:r>
            <a:endParaRPr lang="en-US" b="1" dirty="0" smtClean="0"/>
          </a:p>
          <a:p>
            <a:r>
              <a:rPr lang="ar-EG" b="1" dirty="0" smtClean="0"/>
              <a:t>الديانة اليونانية أصولها وتطورها.</a:t>
            </a:r>
          </a:p>
          <a:p>
            <a:r>
              <a:rPr lang="ar-EG" b="1" dirty="0" smtClean="0"/>
              <a:t>ديانات الأسرار المقدسة.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صنع </a:t>
            </a:r>
            <a:r>
              <a:rPr lang="ar-EG" dirty="0" err="1" smtClean="0"/>
              <a:t>الأنسان</a:t>
            </a:r>
            <a:r>
              <a:rPr lang="ar-EG" dirty="0" smtClean="0"/>
              <a:t> وظهور </a:t>
            </a:r>
            <a:r>
              <a:rPr lang="ar-EG" dirty="0" err="1" smtClean="0"/>
              <a:t>باندورا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err="1" smtClean="0"/>
              <a:t>بروميثيوس</a:t>
            </a:r>
            <a:endParaRPr lang="ar-EG" dirty="0" smtClean="0"/>
          </a:p>
          <a:p>
            <a:r>
              <a:rPr lang="ar-EG" dirty="0" err="1" smtClean="0"/>
              <a:t>ابيمثيوس</a:t>
            </a:r>
            <a:endParaRPr lang="ar-EG" dirty="0" smtClean="0"/>
          </a:p>
          <a:p>
            <a:r>
              <a:rPr lang="ar-EG" dirty="0" err="1" smtClean="0"/>
              <a:t>باندورا</a:t>
            </a:r>
            <a:r>
              <a:rPr lang="ar-EG" dirty="0" smtClean="0"/>
              <a:t> </a:t>
            </a:r>
            <a:r>
              <a:rPr lang="en-US" dirty="0" smtClean="0"/>
              <a:t>Pandora 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سفر التكوين اليوناني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الخواء-الأرض البحار-الجبال-السماء- مجموعة </a:t>
            </a:r>
            <a:r>
              <a:rPr lang="ar-EG" dirty="0" err="1" smtClean="0"/>
              <a:t>التيتانيس</a:t>
            </a:r>
            <a:r>
              <a:rPr lang="ar-EG" dirty="0" smtClean="0"/>
              <a:t>-الآلهة - </a:t>
            </a:r>
            <a:r>
              <a:rPr lang="ar-EG" dirty="0" err="1" smtClean="0"/>
              <a:t>زيوس</a:t>
            </a:r>
            <a:r>
              <a:rPr lang="ar-EG" dirty="0" smtClean="0"/>
              <a:t>- البشر</a:t>
            </a:r>
          </a:p>
          <a:p>
            <a:r>
              <a:rPr lang="ar-EG" dirty="0" smtClean="0"/>
              <a:t>السماء والأرض: الآباء الأولون</a:t>
            </a:r>
          </a:p>
          <a:p>
            <a:r>
              <a:rPr lang="ar-EG" dirty="0" err="1" smtClean="0"/>
              <a:t>التيتانيس</a:t>
            </a:r>
            <a:r>
              <a:rPr lang="ar-EG" dirty="0" smtClean="0"/>
              <a:t>: الأبناء</a:t>
            </a:r>
          </a:p>
          <a:p>
            <a:r>
              <a:rPr lang="ar-EG" dirty="0" err="1" smtClean="0"/>
              <a:t>اللآهة</a:t>
            </a:r>
            <a:r>
              <a:rPr lang="ar-EG" dirty="0" smtClean="0"/>
              <a:t>: الأحفاد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ثانياً: الكتب المقدسة:هوميروس </a:t>
            </a:r>
            <a:r>
              <a:rPr lang="ar-EG" dirty="0" err="1" smtClean="0">
                <a:solidFill>
                  <a:srgbClr val="FF0000"/>
                </a:solidFill>
              </a:rPr>
              <a:t>وهسيودوس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b="1" dirty="0" smtClean="0"/>
          </a:p>
          <a:p>
            <a:endParaRPr lang="ar-EG" b="1" dirty="0" smtClean="0"/>
          </a:p>
          <a:p>
            <a:pPr algn="ctr"/>
            <a:r>
              <a:rPr lang="ar-EG" b="1" dirty="0" smtClean="0"/>
              <a:t>الإلياذة </a:t>
            </a:r>
            <a:r>
              <a:rPr lang="ar-EG" b="1" dirty="0" err="1" smtClean="0"/>
              <a:t>والأوديسيا</a:t>
            </a:r>
            <a:r>
              <a:rPr lang="ar-EG" b="1" dirty="0" smtClean="0"/>
              <a:t> لهوميروس:</a:t>
            </a:r>
            <a:endParaRPr lang="en-US" b="1" dirty="0" smtClean="0"/>
          </a:p>
          <a:p>
            <a:pPr algn="ctr"/>
            <a:r>
              <a:rPr lang="ar-SA" b="1" dirty="0" smtClean="0"/>
              <a:t>الأعمال والأيام وأنساب الآلهة </a:t>
            </a:r>
            <a:r>
              <a:rPr lang="ar-SA" b="1" dirty="0" err="1" smtClean="0"/>
              <a:t>لهسيودوس</a:t>
            </a:r>
            <a:r>
              <a:rPr lang="ar-SA" b="1" dirty="0" smtClean="0"/>
              <a:t>:</a:t>
            </a:r>
            <a:endParaRPr lang="en-US" b="1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هوميروس</a:t>
            </a:r>
            <a:endParaRPr lang="ar-EG" dirty="0"/>
          </a:p>
        </p:txBody>
      </p:sp>
      <p:pic>
        <p:nvPicPr>
          <p:cNvPr id="6146" name="Picture 2" descr="C:\Users\Dr Sharaf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85860"/>
            <a:ext cx="488474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ثالثًا: الوحي </a:t>
            </a:r>
            <a:r>
              <a:rPr lang="ar-EG" dirty="0" err="1" smtClean="0">
                <a:solidFill>
                  <a:srgbClr val="FF0000"/>
                </a:solidFill>
              </a:rPr>
              <a:t>الأبولوني</a:t>
            </a:r>
            <a:r>
              <a:rPr lang="ar-EG" dirty="0" smtClean="0">
                <a:solidFill>
                  <a:srgbClr val="FF0000"/>
                </a:solidFill>
              </a:rPr>
              <a:t> في دلفي</a:t>
            </a:r>
            <a:endParaRPr lang="ar-EG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Dr Sharaf\Pictures\خرائط اليونان\دلفي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929354" cy="4220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دلفي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ثالثاً: الوحي الإلهي:</a:t>
            </a:r>
            <a:endParaRPr lang="en-US" b="1" dirty="0" smtClean="0"/>
          </a:p>
          <a:p>
            <a:r>
              <a:rPr lang="ar-SA" dirty="0" smtClean="0"/>
              <a:t>ومن أشهر عرافات دلفي الكاهنة</a:t>
            </a:r>
            <a:r>
              <a:rPr lang="ar-SA" b="1" dirty="0" smtClean="0"/>
              <a:t> "</a:t>
            </a:r>
            <a:r>
              <a:rPr lang="ar-SA" b="1" dirty="0" err="1" smtClean="0"/>
              <a:t>بيثيا</a:t>
            </a:r>
            <a:r>
              <a:rPr lang="ar-SA" b="1" dirty="0" smtClean="0"/>
              <a:t>" (</a:t>
            </a:r>
            <a:r>
              <a:rPr lang="en-US" b="1" dirty="0" err="1" smtClean="0"/>
              <a:t>Pythia</a:t>
            </a:r>
            <a:r>
              <a:rPr lang="ar-SA" b="1" dirty="0" smtClean="0"/>
              <a:t>)، </a:t>
            </a:r>
            <a:r>
              <a:rPr lang="ar-SA" dirty="0" smtClean="0"/>
              <a:t>التي تجلس على مقعد ذي</a:t>
            </a:r>
            <a:r>
              <a:rPr lang="ar-SA" b="1" dirty="0" smtClean="0"/>
              <a:t> </a:t>
            </a:r>
            <a:r>
              <a:rPr lang="ar-SA" dirty="0" smtClean="0"/>
              <a:t>ثلاثة أرجل وتروح في غيبوبة، حيث تتقمصها روح الإله "</a:t>
            </a:r>
            <a:r>
              <a:rPr lang="ar-SA" b="1" dirty="0" err="1" smtClean="0"/>
              <a:t>أبوللون</a:t>
            </a:r>
            <a:r>
              <a:rPr lang="ar-SA" dirty="0" smtClean="0"/>
              <a:t>"، فتهذي بإجابات تحتمل في الأعم الأغلب تأويلاتٍ شتى</a:t>
            </a:r>
            <a:r>
              <a:rPr lang="ar-EG" dirty="0" smtClean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وامتد تأثيرهن حتى على الفلاسفة أنفسهم, فيذكر </a:t>
            </a:r>
            <a:r>
              <a:rPr lang="ar-SA" b="1" dirty="0" err="1" smtClean="0"/>
              <a:t>ديوجينيس</a:t>
            </a:r>
            <a:r>
              <a:rPr lang="ar-SA" dirty="0" smtClean="0"/>
              <a:t> </a:t>
            </a:r>
            <a:r>
              <a:rPr lang="ar-SA" dirty="0" err="1" smtClean="0"/>
              <a:t>الائرسي</a:t>
            </a:r>
            <a:r>
              <a:rPr lang="ar-SA" dirty="0" smtClean="0"/>
              <a:t> أن </a:t>
            </a:r>
            <a:r>
              <a:rPr lang="ar-SA" b="1" dirty="0" err="1" smtClean="0"/>
              <a:t>فيثاغورس</a:t>
            </a:r>
            <a:r>
              <a:rPr lang="ar-SA" dirty="0" smtClean="0"/>
              <a:t> (واسمه يعني حرفياً: الناطق </a:t>
            </a:r>
            <a:r>
              <a:rPr lang="ar-SA" dirty="0" err="1" smtClean="0"/>
              <a:t>البيثي</a:t>
            </a:r>
            <a:r>
              <a:rPr lang="ar-SA" dirty="0" smtClean="0"/>
              <a:t>) قد استقى جزءًا كبيراً من آرائه الأخلاقية من "</a:t>
            </a:r>
            <a:r>
              <a:rPr lang="ar-SA" b="1" dirty="0" err="1" smtClean="0"/>
              <a:t>ثيمستوكليا</a:t>
            </a:r>
            <a:r>
              <a:rPr lang="ar-SA" dirty="0" smtClean="0"/>
              <a:t>" عرافة معبد دلفي</a:t>
            </a:r>
            <a:r>
              <a:rPr lang="ar-SA" baseline="30000" dirty="0" smtClean="0"/>
              <a:t>()</a:t>
            </a:r>
            <a:r>
              <a:rPr lang="ar-SA" dirty="0" smtClean="0"/>
              <a:t>. كما أن من المشهور أن فلسفة </a:t>
            </a:r>
            <a:r>
              <a:rPr lang="ar-SA" b="1" dirty="0" smtClean="0"/>
              <a:t>سقراط</a:t>
            </a:r>
            <a:r>
              <a:rPr lang="ar-SA" dirty="0" smtClean="0"/>
              <a:t> كلها، والتي دفع حياته ثمناً لها، قامت على نبوءة قالتها </a:t>
            </a:r>
            <a:r>
              <a:rPr lang="ar-SA" b="1" dirty="0" smtClean="0"/>
              <a:t>عرافة دلفي</a:t>
            </a:r>
            <a:r>
              <a:rPr lang="ar-SA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The Oracle of </a:t>
            </a:r>
            <a:r>
              <a:rPr lang="en-US" b="1" dirty="0" err="1" smtClean="0"/>
              <a:t>Delphy</a:t>
            </a:r>
            <a:r>
              <a:rPr lang="en-US" dirty="0" smtClean="0"/>
              <a:t>)</a:t>
            </a:r>
            <a:r>
              <a:rPr lang="ar-SA" dirty="0" smtClean="0"/>
              <a:t> لصديقه "</a:t>
            </a:r>
            <a:r>
              <a:rPr lang="ar-SA" b="1" dirty="0" err="1" smtClean="0"/>
              <a:t>خريفون</a:t>
            </a:r>
            <a:r>
              <a:rPr lang="ar-SA" dirty="0" smtClean="0"/>
              <a:t>"  (</a:t>
            </a:r>
            <a:r>
              <a:rPr lang="en-US" b="1" dirty="0" err="1" smtClean="0"/>
              <a:t>Chaerephon</a:t>
            </a:r>
            <a:r>
              <a:rPr lang="ar-SA" dirty="0" smtClean="0"/>
              <a:t>)، بأنه أحكم بلاد اليونان، واعترف سقراط نفسه بذلك.</a:t>
            </a:r>
            <a:r>
              <a:rPr lang="ar-SA" baseline="30000" dirty="0" smtClean="0"/>
              <a:t>()</a:t>
            </a:r>
            <a:r>
              <a:rPr lang="ar-SA" dirty="0" smtClean="0"/>
              <a:t> أما </a:t>
            </a:r>
            <a:r>
              <a:rPr lang="ar-SA" b="1" dirty="0" smtClean="0"/>
              <a:t>أفلاطون</a:t>
            </a:r>
            <a:r>
              <a:rPr lang="ar-SA" dirty="0" smtClean="0"/>
              <a:t> فلم يتحرج أبداً في أن </a:t>
            </a:r>
            <a:r>
              <a:rPr lang="ar-SA" dirty="0" err="1" smtClean="0"/>
              <a:t>يعترف</a:t>
            </a:r>
            <a:r>
              <a:rPr lang="ar-SA" dirty="0" smtClean="0"/>
              <a:t> على لسان سقراط بأن كل نظريته في الحب الواردة في "</a:t>
            </a:r>
            <a:r>
              <a:rPr lang="ar-SA" b="1" dirty="0" smtClean="0"/>
              <a:t>المأدبة</a:t>
            </a:r>
            <a:r>
              <a:rPr lang="ar-SA" dirty="0" smtClean="0"/>
              <a:t>" قد تعلمها على يد معلمته الكاهنة "</a:t>
            </a:r>
            <a:r>
              <a:rPr lang="ar-SA" b="1" dirty="0" err="1" smtClean="0"/>
              <a:t>ديوتيما</a:t>
            </a:r>
            <a:r>
              <a:rPr lang="ar-SA" dirty="0" smtClean="0"/>
              <a:t>"(</a:t>
            </a:r>
            <a:r>
              <a:rPr lang="en-US" b="1" dirty="0" err="1" smtClean="0"/>
              <a:t>Diotima</a:t>
            </a:r>
            <a:r>
              <a:rPr lang="ar-SA" dirty="0" smtClean="0"/>
              <a:t>). كما نُسب إليها فضل حماية أثينا من وباء الطاعون لمدة تزيد على عشر سنوات.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رابعاً: الدار الآخرة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بيت </a:t>
            </a:r>
            <a:r>
              <a:rPr lang="ar-EG" b="1" dirty="0" err="1" smtClean="0"/>
              <a:t>هاديس</a:t>
            </a:r>
            <a:r>
              <a:rPr lang="ar-EG" b="1" dirty="0" smtClean="0"/>
              <a:t> أو الجحيم:</a:t>
            </a:r>
            <a:endParaRPr lang="en-US" b="1" dirty="0" smtClean="0"/>
          </a:p>
          <a:p>
            <a:r>
              <a:rPr lang="ar-EG" b="1" dirty="0" err="1" smtClean="0"/>
              <a:t>الإليزيون</a:t>
            </a:r>
            <a:r>
              <a:rPr lang="ar-EG" b="1" dirty="0" smtClean="0"/>
              <a:t> (</a:t>
            </a:r>
            <a:r>
              <a:rPr lang="en-US" dirty="0" smtClean="0"/>
              <a:t>Elusion</a:t>
            </a:r>
            <a:r>
              <a:rPr lang="ar-EG" b="1" dirty="0" smtClean="0"/>
              <a:t>) أو الفردوس:</a:t>
            </a:r>
          </a:p>
          <a:p>
            <a:endParaRPr lang="en-US" b="1" dirty="0" smtClean="0"/>
          </a:p>
          <a:p>
            <a:r>
              <a:rPr lang="ar-EG" dirty="0" smtClean="0"/>
              <a:t>. وهذا العالم الآخر- حيث يوجد الإله الذي ينبغي الاتحاد </a:t>
            </a:r>
            <a:r>
              <a:rPr lang="ar-EG" dirty="0" err="1" smtClean="0"/>
              <a:t>به</a:t>
            </a:r>
            <a:r>
              <a:rPr lang="ar-EG" dirty="0" smtClean="0"/>
              <a:t>-  كان هدفًا منشودًا لمعتقدات سرية وديانات أسرار كانت مقدسةً.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rgbClr val="FF0000"/>
                </a:solidFill>
              </a:rPr>
              <a:t>ثانيًا: </a:t>
            </a:r>
            <a:r>
              <a:rPr lang="ar-SA" dirty="0" smtClean="0">
                <a:solidFill>
                  <a:srgbClr val="FF0000"/>
                </a:solidFill>
              </a:rPr>
              <a:t>ديانات الأسرار المقدسة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تنشأ في أغلب الديانات الكبرى والعقائد الدينية الواسعة الانتشار </a:t>
            </a:r>
            <a:r>
              <a:rPr lang="ar-EG" b="1" dirty="0" smtClean="0"/>
              <a:t>ظاهرةُ انشطار عجيبة</a:t>
            </a:r>
            <a:r>
              <a:rPr lang="ar-EG" dirty="0" smtClean="0"/>
              <a:t> ذات طابع تجعل من الدين الواحد دينين، لا ديناً واحداً:</a:t>
            </a:r>
            <a:endParaRPr lang="en-US" dirty="0" smtClean="0"/>
          </a:p>
          <a:p>
            <a:pPr lvl="0"/>
            <a:r>
              <a:rPr lang="ar-EG" b="1" dirty="0" smtClean="0"/>
              <a:t>الدين الظاهري</a:t>
            </a:r>
            <a:r>
              <a:rPr lang="ar-EG" dirty="0" smtClean="0"/>
              <a:t>(</a:t>
            </a:r>
            <a:r>
              <a:rPr lang="ar-EG" b="1" dirty="0" smtClean="0"/>
              <a:t>العلني</a:t>
            </a:r>
            <a:r>
              <a:rPr lang="ar-EG" dirty="0" smtClean="0"/>
              <a:t>)، وقوامه العبادة والطقوس الشائعة، ويعتنقه عموم المؤمنين </a:t>
            </a:r>
            <a:r>
              <a:rPr lang="ar-EG" dirty="0" err="1" smtClean="0"/>
              <a:t>به</a:t>
            </a:r>
            <a:r>
              <a:rPr lang="ar-EG" dirty="0" smtClean="0"/>
              <a:t>، ويخلو من الغموض والسرية.</a:t>
            </a:r>
            <a:endParaRPr lang="en-US" dirty="0" smtClean="0"/>
          </a:p>
          <a:p>
            <a:pPr lvl="0"/>
            <a:r>
              <a:rPr lang="ar-EG" b="1" dirty="0" smtClean="0"/>
              <a:t>الدين الباطني</a:t>
            </a:r>
            <a:r>
              <a:rPr lang="ar-EG" dirty="0" smtClean="0"/>
              <a:t>(</a:t>
            </a:r>
            <a:r>
              <a:rPr lang="ar-EG" b="1" dirty="0" smtClean="0"/>
              <a:t>السري</a:t>
            </a:r>
            <a:r>
              <a:rPr lang="ar-EG" dirty="0" smtClean="0"/>
              <a:t>)، وأساسه الغموض وتتبناه الخاصة، ويسيطر عليه هاجسُ معرفة الأعماق الباطنية والأسرار الخفية.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 smtClean="0"/>
              <a:t>1- أسرار </a:t>
            </a:r>
            <a:r>
              <a:rPr lang="ar-EG" b="1" dirty="0" err="1" smtClean="0"/>
              <a:t>اليوسيس</a:t>
            </a:r>
            <a:r>
              <a:rPr lang="ar-EG" dirty="0" smtClean="0"/>
              <a:t> (</a:t>
            </a:r>
            <a:r>
              <a:rPr lang="ar-EG" dirty="0" smtClean="0">
                <a:hlinkClick r:id="rId2" tooltip="لغة يونانية"/>
              </a:rPr>
              <a:t>باليونانية</a:t>
            </a:r>
            <a:r>
              <a:rPr lang="ar-EG" dirty="0" smtClean="0"/>
              <a:t>: Ἐλευσίνια Μυστήρια)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أولاً- </a:t>
            </a:r>
            <a:r>
              <a:rPr lang="ar-EG" b="1" dirty="0" err="1" smtClean="0"/>
              <a:t>الإليوسية</a:t>
            </a:r>
            <a:r>
              <a:rPr lang="ar-EG" b="1" dirty="0" smtClean="0"/>
              <a:t>.</a:t>
            </a:r>
            <a:r>
              <a:rPr lang="ar-EG" dirty="0" smtClean="0"/>
              <a:t> </a:t>
            </a:r>
            <a:r>
              <a:rPr lang="ar-EG" b="1" dirty="0" smtClean="0"/>
              <a:t>ديانة الأسرار </a:t>
            </a:r>
            <a:r>
              <a:rPr lang="ar-EG" b="1" dirty="0" err="1" smtClean="0"/>
              <a:t>الأليوسية</a:t>
            </a:r>
            <a:r>
              <a:rPr lang="ar-EG" dirty="0" smtClean="0"/>
              <a:t>(</a:t>
            </a:r>
            <a:r>
              <a:rPr lang="en-US" b="1" dirty="0" smtClean="0"/>
              <a:t>Eleusinian Mysteries</a:t>
            </a:r>
            <a:r>
              <a:rPr lang="ar-EG" dirty="0" smtClean="0"/>
              <a:t>):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أصول الديانة اليونانية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 أولاً: الآلهة اليونانية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EG" b="1" dirty="0" smtClean="0"/>
              <a:t>ثانياً</a:t>
            </a:r>
            <a:r>
              <a:rPr lang="ar-EG" dirty="0" smtClean="0"/>
              <a:t>: </a:t>
            </a:r>
            <a:r>
              <a:rPr lang="ar-EG" b="1" dirty="0" smtClean="0"/>
              <a:t>الكتب المقدسة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EG" b="1" dirty="0" smtClean="0"/>
              <a:t>ثالثاً</a:t>
            </a:r>
            <a:r>
              <a:rPr lang="ar-EG" dirty="0" smtClean="0"/>
              <a:t>: </a:t>
            </a:r>
            <a:r>
              <a:rPr lang="ar-EG" b="1" dirty="0" smtClean="0"/>
              <a:t>الوحي الإلهي</a:t>
            </a:r>
            <a:r>
              <a:rPr lang="ar-SA" b="1" dirty="0" smtClean="0"/>
              <a:t>.</a:t>
            </a:r>
            <a:endParaRPr lang="en-US" dirty="0" smtClean="0"/>
          </a:p>
          <a:p>
            <a:r>
              <a:rPr lang="ar-EG" b="1" dirty="0" smtClean="0"/>
              <a:t>رابعاً</a:t>
            </a:r>
            <a:r>
              <a:rPr lang="ar-EG" dirty="0" smtClean="0"/>
              <a:t>: </a:t>
            </a:r>
            <a:r>
              <a:rPr lang="ar-EG" b="1" dirty="0" smtClean="0"/>
              <a:t>الدار الآخرة </a:t>
            </a:r>
            <a:r>
              <a:rPr lang="ar-SA" b="1" dirty="0" smtClean="0"/>
              <a:t>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 smtClean="0"/>
              <a:t>2- </a:t>
            </a:r>
            <a:r>
              <a:rPr lang="ar-EG" b="1" dirty="0" err="1" smtClean="0"/>
              <a:t>الديونيسوسية</a:t>
            </a:r>
            <a:r>
              <a:rPr lang="ar-EG" b="1" dirty="0" smtClean="0"/>
              <a:t>.</a:t>
            </a:r>
            <a:br>
              <a:rPr lang="ar-EG" b="1" dirty="0" smtClean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الإله </a:t>
            </a:r>
            <a:r>
              <a:rPr lang="ar-EG" b="1" dirty="0" err="1" smtClean="0"/>
              <a:t>ديونسيوس</a:t>
            </a:r>
            <a:r>
              <a:rPr lang="ar-EG" dirty="0" smtClean="0"/>
              <a:t> (</a:t>
            </a:r>
            <a:r>
              <a:rPr lang="en-US" b="1" dirty="0" smtClean="0"/>
              <a:t>Dionysus</a:t>
            </a:r>
            <a:r>
              <a:rPr lang="ar-EG" dirty="0" smtClean="0"/>
              <a:t>)، أو </a:t>
            </a:r>
            <a:r>
              <a:rPr lang="ar-EG" b="1" dirty="0" err="1" smtClean="0"/>
              <a:t>باكخوس</a:t>
            </a:r>
            <a:r>
              <a:rPr lang="ar-EG" dirty="0" smtClean="0"/>
              <a:t>، كما عرفه الرومان</a:t>
            </a:r>
            <a:r>
              <a:rPr lang="ar-EG" b="1" dirty="0" smtClean="0"/>
              <a:t>،</a:t>
            </a:r>
            <a:r>
              <a:rPr lang="ar-EG" dirty="0" smtClean="0"/>
              <a:t> هو إله الخمر، والنبات المزهر، والجنس، والمسرح، والجنون المقدس، والكروم، والقصف، والمرح والمجون. ولكن هذا هو </a:t>
            </a:r>
            <a:r>
              <a:rPr lang="ar-EG" b="1" dirty="0" smtClean="0"/>
              <a:t>شكله الدنيوي</a:t>
            </a:r>
            <a:r>
              <a:rPr lang="ar-EG" dirty="0" smtClean="0"/>
              <a:t>.</a:t>
            </a:r>
            <a:endParaRPr lang="en-US" dirty="0" smtClean="0"/>
          </a:p>
          <a:p>
            <a:r>
              <a:rPr lang="ar-EG" dirty="0" smtClean="0"/>
              <a:t> أما </a:t>
            </a:r>
            <a:r>
              <a:rPr lang="ar-EG" b="1" dirty="0" smtClean="0"/>
              <a:t>شكله الأخروي</a:t>
            </a:r>
            <a:r>
              <a:rPr lang="ar-EG" dirty="0" smtClean="0"/>
              <a:t>؛ أي الذي يمتد إلي ما بعد الموت، فهو الإله الذي يشفع للموتى والذي يأخذ بيدهم نحو الخلاص هناك. </a:t>
            </a:r>
            <a:r>
              <a:rPr lang="ar-SA" dirty="0" smtClean="0"/>
              <a:t>ومن الجانب الدنيوي يكون أداء الطقوس متاحاً والاتصال بالإله ممكناً، ومن الجانب الأخروي يمكن الاتحاد بالإله وتحقيق الانتصار على الموت.</a:t>
            </a:r>
            <a:r>
              <a:rPr lang="ar-EG" dirty="0" smtClean="0"/>
              <a:t> </a:t>
            </a:r>
            <a:endParaRPr lang="en-US" b="1" dirty="0" smtClean="0"/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3: </a:t>
            </a:r>
            <a:r>
              <a:rPr lang="ar-EG" dirty="0" err="1" smtClean="0"/>
              <a:t>الأورفية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EG" b="1" dirty="0" err="1" smtClean="0"/>
              <a:t>أورفيوس</a:t>
            </a:r>
            <a:r>
              <a:rPr lang="ar-EG" dirty="0" smtClean="0"/>
              <a:t> (</a:t>
            </a:r>
            <a:r>
              <a:rPr lang="en-US" b="1" dirty="0" smtClean="0"/>
              <a:t>Orpheus</a:t>
            </a:r>
            <a:r>
              <a:rPr lang="ar-EG" dirty="0" smtClean="0"/>
              <a:t>)، قد عاش، مثل </a:t>
            </a:r>
            <a:r>
              <a:rPr lang="ar-EG" dirty="0" err="1" smtClean="0"/>
              <a:t>ديونيسيوس</a:t>
            </a:r>
            <a:r>
              <a:rPr lang="ar-EG" dirty="0" smtClean="0"/>
              <a:t>، في </a:t>
            </a:r>
            <a:r>
              <a:rPr lang="ar-EG" b="1" dirty="0" err="1" smtClean="0"/>
              <a:t>تـراقيا</a:t>
            </a:r>
            <a:r>
              <a:rPr lang="ar-EG" dirty="0" smtClean="0"/>
              <a:t> (</a:t>
            </a:r>
            <a:r>
              <a:rPr lang="en-US" b="1" dirty="0" smtClean="0"/>
              <a:t>Thrace</a:t>
            </a:r>
            <a:r>
              <a:rPr lang="ar-EG" dirty="0" smtClean="0"/>
              <a:t>)، </a:t>
            </a:r>
            <a:endParaRPr lang="en-US" dirty="0" smtClean="0"/>
          </a:p>
          <a:p>
            <a:pPr algn="just"/>
            <a:r>
              <a:rPr lang="ar-EG" b="1" dirty="0" smtClean="0"/>
              <a:t>لقد كان </a:t>
            </a:r>
            <a:r>
              <a:rPr lang="ar-EG" b="1" dirty="0" err="1" smtClean="0"/>
              <a:t>للأورفيين</a:t>
            </a:r>
            <a:r>
              <a:rPr lang="ar-EG" b="1" dirty="0" smtClean="0"/>
              <a:t> تأثير بالغ الأهمية في الفلسفة اليونانية؛</a:t>
            </a:r>
          </a:p>
          <a:p>
            <a:pPr algn="just"/>
            <a:r>
              <a:rPr lang="ar-EG" b="1" dirty="0" smtClean="0"/>
              <a:t> فقد أخذ </a:t>
            </a:r>
            <a:r>
              <a:rPr lang="ar-EG" b="1" dirty="0" err="1" smtClean="0"/>
              <a:t>فيثاغورس</a:t>
            </a:r>
            <a:r>
              <a:rPr lang="ar-EG" b="1" dirty="0" smtClean="0"/>
              <a:t> (</a:t>
            </a:r>
            <a:r>
              <a:rPr lang="en-US" b="1" dirty="0" smtClean="0"/>
              <a:t>Pythagoras</a:t>
            </a:r>
            <a:r>
              <a:rPr lang="ar-EG" b="1" dirty="0" smtClean="0"/>
              <a:t>) </a:t>
            </a:r>
            <a:r>
              <a:rPr lang="ar-EG" b="1" dirty="0" err="1" smtClean="0"/>
              <a:t>وأمبادوكليس</a:t>
            </a:r>
            <a:r>
              <a:rPr lang="ar-EG" b="1" dirty="0" smtClean="0"/>
              <a:t> (</a:t>
            </a:r>
            <a:r>
              <a:rPr lang="en-US" b="1" dirty="0" smtClean="0"/>
              <a:t>Empedocles</a:t>
            </a:r>
            <a:r>
              <a:rPr lang="ar-EG" b="1" dirty="0" smtClean="0"/>
              <a:t>) بنظريتهم في التناسخ.</a:t>
            </a:r>
          </a:p>
          <a:p>
            <a:pPr algn="just"/>
            <a:r>
              <a:rPr lang="ar-EG" b="1" dirty="0" smtClean="0"/>
              <a:t> وقد هاجمهم كل من </a:t>
            </a:r>
            <a:r>
              <a:rPr lang="ar-EG" b="1" dirty="0" err="1" smtClean="0"/>
              <a:t>كس</a:t>
            </a:r>
            <a:r>
              <a:rPr lang="ar-SA" b="1" dirty="0" smtClean="0"/>
              <a:t>ي</a:t>
            </a:r>
            <a:r>
              <a:rPr lang="ar-EG" b="1" dirty="0" err="1" smtClean="0"/>
              <a:t>نوفان</a:t>
            </a:r>
            <a:r>
              <a:rPr lang="ar-SA" b="1" dirty="0" smtClean="0"/>
              <a:t>يس </a:t>
            </a:r>
            <a:r>
              <a:rPr lang="en-US" b="1" dirty="0" smtClean="0"/>
              <a:t> (Xenophanes)</a:t>
            </a:r>
            <a:r>
              <a:rPr lang="ar-SA" b="1" dirty="0" smtClean="0"/>
              <a:t>،</a:t>
            </a:r>
            <a:r>
              <a:rPr lang="ar-EG" b="1" dirty="0" smtClean="0"/>
              <a:t>  </a:t>
            </a:r>
            <a:r>
              <a:rPr lang="ar-EG" b="1" dirty="0" err="1" smtClean="0"/>
              <a:t>وهيراكليتوس</a:t>
            </a:r>
            <a:r>
              <a:rPr lang="ar-EG" b="1" dirty="0" smtClean="0"/>
              <a:t> </a:t>
            </a:r>
            <a:r>
              <a:rPr lang="en-US" b="1" dirty="0" smtClean="0"/>
              <a:t> (</a:t>
            </a:r>
            <a:r>
              <a:rPr lang="en-US" b="1" dirty="0" err="1" smtClean="0"/>
              <a:t>Heracletus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خصائص الديانة اليونانية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بشرية الآلهة وتجسدها</a:t>
            </a:r>
          </a:p>
          <a:p>
            <a:r>
              <a:rPr lang="ar-EG" dirty="0" smtClean="0"/>
              <a:t>تعددها وتناقض طبيعتها</a:t>
            </a:r>
          </a:p>
          <a:p>
            <a:r>
              <a:rPr lang="ar-EG" dirty="0" smtClean="0"/>
              <a:t>شرورها وآثامها</a:t>
            </a:r>
          </a:p>
          <a:p>
            <a:r>
              <a:rPr lang="ar-EG" dirty="0" smtClean="0"/>
              <a:t>خضوعها ومحدودية قدرتها</a:t>
            </a:r>
          </a:p>
          <a:p>
            <a:r>
              <a:rPr lang="ar-EG" dirty="0" smtClean="0"/>
              <a:t>عدم وجود نظام كهنوتي</a:t>
            </a:r>
          </a:p>
          <a:p>
            <a:r>
              <a:rPr lang="ar-EG" dirty="0" smtClean="0"/>
              <a:t>حماية التشريع وحماية المجتمع للدين</a:t>
            </a:r>
          </a:p>
          <a:p>
            <a:r>
              <a:rPr lang="ar-EG" dirty="0" smtClean="0"/>
              <a:t>الدين للحياة الدنيا</a:t>
            </a:r>
          </a:p>
          <a:p>
            <a:r>
              <a:rPr lang="ar-EG" dirty="0" smtClean="0"/>
              <a:t>خصائص ديانات الأسرار المقدسة</a:t>
            </a:r>
            <a:endParaRPr lang="ar-E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المراجع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الإلياذة والأوديسة لهوميروس</a:t>
            </a:r>
          </a:p>
          <a:p>
            <a:r>
              <a:rPr lang="ar-EG" dirty="0" smtClean="0"/>
              <a:t>د. شرف الدين عبد الحميد: ”جدلية العلاقة بين الفلسفة والدين عند فلاسفة اليونان“، رسالة دكتوراه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 smtClean="0"/>
              <a:t>أولاً: الآلهة اليونانية</a:t>
            </a:r>
            <a:br>
              <a:rPr lang="ar-EG" b="1" dirty="0" smtClean="0"/>
            </a:b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b="1" dirty="0" smtClean="0"/>
          </a:p>
          <a:p>
            <a:endParaRPr lang="en-US" b="1" dirty="0" smtClean="0"/>
          </a:p>
          <a:p>
            <a:r>
              <a:rPr lang="ar-EG" b="1" dirty="0" smtClean="0"/>
              <a:t>الأول: الآلهة ما قبل الأوليمبية.</a:t>
            </a:r>
          </a:p>
          <a:p>
            <a:endParaRPr lang="ar-EG" b="1" dirty="0" smtClean="0"/>
          </a:p>
          <a:p>
            <a:endParaRPr lang="ar-EG" b="1" dirty="0" smtClean="0"/>
          </a:p>
          <a:p>
            <a:r>
              <a:rPr lang="ar-EG" b="1" dirty="0" smtClean="0"/>
              <a:t> الثاني: الآلهة الأوليمبية.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نشأة الكون اليوناني: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لقد حفظ لنا </a:t>
            </a:r>
            <a:r>
              <a:rPr lang="ar-SA" b="1" dirty="0" err="1" smtClean="0"/>
              <a:t>هسيودوس</a:t>
            </a:r>
            <a:r>
              <a:rPr lang="ar-SA" dirty="0" smtClean="0"/>
              <a:t> أقدم رواية عن نشأة الخليقة ووصف مولد العالم-لا خلقه- فأخذ يقص علينا كيف ولد إله من إله، وذلك في كتابه "</a:t>
            </a:r>
            <a:r>
              <a:rPr lang="ar-SA" b="1" dirty="0" smtClean="0"/>
              <a:t>أنساب</a:t>
            </a:r>
            <a:r>
              <a:rPr lang="ar-SA" dirty="0" smtClean="0"/>
              <a:t> </a:t>
            </a:r>
            <a:r>
              <a:rPr lang="ar-SA" b="1" dirty="0" smtClean="0"/>
              <a:t>الآلهة</a:t>
            </a:r>
            <a:r>
              <a:rPr lang="ar-SA" dirty="0" smtClean="0"/>
              <a:t>" (</a:t>
            </a:r>
            <a:r>
              <a:rPr lang="en-US" dirty="0" err="1" smtClean="0"/>
              <a:t>Theogony</a:t>
            </a:r>
            <a:r>
              <a:rPr lang="ar-SA" dirty="0" smtClean="0"/>
              <a:t>)</a:t>
            </a:r>
            <a:r>
              <a:rPr lang="ar-EG" dirty="0" smtClean="0"/>
              <a:t>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"</a:t>
            </a:r>
            <a:r>
              <a:rPr lang="ar-EG" dirty="0" err="1" smtClean="0"/>
              <a:t>الخاؤس</a:t>
            </a:r>
            <a:r>
              <a:rPr lang="ar-EG" dirty="0" smtClean="0"/>
              <a:t>"، </a:t>
            </a:r>
            <a:r>
              <a:rPr lang="ar-EG" b="1" dirty="0" smtClean="0"/>
              <a:t>(</a:t>
            </a:r>
            <a:r>
              <a:rPr lang="en-US" b="1" dirty="0" err="1" smtClean="0">
                <a:latin typeface="Sgreek" pitchFamily="2" charset="2"/>
              </a:rPr>
              <a:t>xa</a:t>
            </a:r>
            <a:r>
              <a:rPr lang="en-US" b="1" dirty="0" smtClean="0">
                <a:latin typeface="Sgreek" pitchFamily="2" charset="2"/>
              </a:rPr>
              <a:t>/</a:t>
            </a:r>
            <a:r>
              <a:rPr lang="en-US" b="1" dirty="0" err="1" smtClean="0">
                <a:latin typeface="Sgreek" pitchFamily="2" charset="2"/>
              </a:rPr>
              <a:t>oj</a:t>
            </a:r>
            <a:r>
              <a:rPr lang="ar-EG" b="1" dirty="0" smtClean="0"/>
              <a:t>)</a:t>
            </a:r>
            <a:r>
              <a:rPr lang="ar-EG" dirty="0" smtClean="0"/>
              <a:t> 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هذا المعنى المزدوج للبداية أو المبدأ ( العنصر الأول= </a:t>
            </a:r>
            <a:r>
              <a:rPr lang="ar-SA" dirty="0" err="1" smtClean="0"/>
              <a:t>الآرخي</a:t>
            </a:r>
            <a:r>
              <a:rPr lang="ar-SA" dirty="0" smtClean="0"/>
              <a:t> </a:t>
            </a:r>
            <a:r>
              <a:rPr lang="en-US" b="1" dirty="0" smtClean="0">
                <a:latin typeface="Sgreek" pitchFamily="2" charset="2"/>
              </a:rPr>
              <a:t>a)</a:t>
            </a:r>
            <a:r>
              <a:rPr lang="en-US" b="1" dirty="0" err="1" smtClean="0">
                <a:latin typeface="Sgreek" pitchFamily="2" charset="2"/>
              </a:rPr>
              <a:t>rxh</a:t>
            </a:r>
            <a:r>
              <a:rPr lang="ar-SA" dirty="0" smtClean="0"/>
              <a:t>) سيصبح من المعاني الواضحة في الفلسفة اليونانية منذ وقتٍ مبكر،  منذ </a:t>
            </a:r>
            <a:r>
              <a:rPr lang="ar-SA" dirty="0" err="1" smtClean="0"/>
              <a:t>طاليس</a:t>
            </a:r>
            <a:r>
              <a:rPr lang="ar-SA" dirty="0" smtClean="0"/>
              <a:t>، </a:t>
            </a:r>
            <a:r>
              <a:rPr lang="ar-SA" dirty="0" err="1" smtClean="0"/>
              <a:t>وأناكسمندروس</a:t>
            </a:r>
            <a:r>
              <a:rPr lang="ar-SA" dirty="0" smtClean="0"/>
              <a:t> </a:t>
            </a:r>
            <a:r>
              <a:rPr lang="ar-SA" dirty="0" err="1" smtClean="0"/>
              <a:t>وأناكسيمينيس</a:t>
            </a:r>
            <a:r>
              <a:rPr lang="ar-SA" dirty="0" smtClean="0"/>
              <a:t>، </a:t>
            </a:r>
            <a:r>
              <a:rPr lang="ar-SA" dirty="0" err="1" smtClean="0"/>
              <a:t>وهيراكليتوس</a:t>
            </a:r>
            <a:r>
              <a:rPr lang="ar-SA" dirty="0" smtClean="0"/>
              <a:t> وغيرهم. وهو أمر يثير </a:t>
            </a:r>
            <a:r>
              <a:rPr lang="ar-SA" dirty="0" err="1" smtClean="0"/>
              <a:t>الأعجاب</a:t>
            </a:r>
            <a:r>
              <a:rPr lang="ar-SA" dirty="0" smtClean="0"/>
              <a:t> حقًا.</a:t>
            </a:r>
            <a:endParaRPr lang="en-US" dirty="0" smtClean="0"/>
          </a:p>
          <a:p>
            <a:r>
              <a:rPr lang="ar-SA" dirty="0" smtClean="0"/>
              <a:t>وسوف يكون </a:t>
            </a:r>
            <a:r>
              <a:rPr lang="ar-SA" dirty="0" err="1" smtClean="0"/>
              <a:t>للخاؤس</a:t>
            </a:r>
            <a:r>
              <a:rPr lang="ar-SA" dirty="0" smtClean="0"/>
              <a:t> أثر عظيم في الفلسفة اليونانية وسنلمح ذلك الأثر عند بعض الفلاسفة مثل، </a:t>
            </a:r>
            <a:r>
              <a:rPr lang="ar-SA" b="1" dirty="0" err="1" smtClean="0"/>
              <a:t>أناكسيماندروس</a:t>
            </a:r>
            <a:r>
              <a:rPr lang="ar-SA" dirty="0" smtClean="0"/>
              <a:t> </a:t>
            </a:r>
            <a:r>
              <a:rPr lang="en-US" b="1" dirty="0" err="1" smtClean="0"/>
              <a:t>Anaximandros</a:t>
            </a:r>
            <a:r>
              <a:rPr lang="ar-SA" dirty="0" smtClean="0"/>
              <a:t> في قوله </a:t>
            </a:r>
            <a:r>
              <a:rPr lang="ar-SA" b="1" dirty="0" err="1" smtClean="0"/>
              <a:t>بالأبيرون</a:t>
            </a:r>
            <a:r>
              <a:rPr lang="ar-SA" dirty="0" smtClean="0"/>
              <a:t> </a:t>
            </a:r>
            <a:r>
              <a:rPr lang="ar-EG" b="1" dirty="0" smtClean="0"/>
              <a:t>(</a:t>
            </a:r>
            <a:r>
              <a:rPr lang="en-US" b="1" dirty="0" smtClean="0">
                <a:latin typeface="Sgreek" pitchFamily="2" charset="2"/>
              </a:rPr>
              <a:t>to/ a)</a:t>
            </a:r>
            <a:r>
              <a:rPr lang="en-US" b="1" dirty="0" err="1" smtClean="0">
                <a:latin typeface="Sgreek" pitchFamily="2" charset="2"/>
              </a:rPr>
              <a:t>peiron</a:t>
            </a:r>
            <a:r>
              <a:rPr lang="ar-EG" dirty="0" smtClean="0"/>
              <a:t>)،</a:t>
            </a:r>
            <a:r>
              <a:rPr lang="ar-SA" dirty="0" smtClean="0"/>
              <a:t> أو اللانهائي. وهو التطور المباشر لمفهوم </a:t>
            </a:r>
            <a:r>
              <a:rPr lang="ar-SA" dirty="0" err="1" smtClean="0"/>
              <a:t>الخاؤس</a:t>
            </a:r>
            <a:r>
              <a:rPr lang="ar-SA" dirty="0" smtClean="0"/>
              <a:t> عند </a:t>
            </a:r>
            <a:r>
              <a:rPr lang="ar-SA" dirty="0" err="1" smtClean="0"/>
              <a:t>هسيودوس</a:t>
            </a:r>
            <a:r>
              <a:rPr lang="ar-SA" dirty="0" smtClean="0"/>
              <a:t>.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err="1" smtClean="0"/>
              <a:t>إيروس</a:t>
            </a:r>
            <a:r>
              <a:rPr lang="ar-EG" dirty="0" smtClean="0"/>
              <a:t> </a:t>
            </a:r>
            <a:r>
              <a:rPr lang="ar-EG" dirty="0" err="1" smtClean="0"/>
              <a:t>وأنتيروس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/>
              <a:t>إيروس</a:t>
            </a:r>
            <a:r>
              <a:rPr lang="ar-SA" b="1" dirty="0" smtClean="0"/>
              <a:t>: الحب (</a:t>
            </a:r>
            <a:r>
              <a:rPr lang="en-US" dirty="0" smtClean="0"/>
              <a:t>Eros</a:t>
            </a:r>
            <a:r>
              <a:rPr lang="ar-SA" b="1" dirty="0" smtClean="0"/>
              <a:t>)، </a:t>
            </a:r>
            <a:r>
              <a:rPr lang="ar-SA" b="1" dirty="0" err="1" smtClean="0"/>
              <a:t>وإنتيروس</a:t>
            </a:r>
            <a:r>
              <a:rPr lang="ar-SA" b="1" dirty="0" smtClean="0"/>
              <a:t>: (</a:t>
            </a:r>
            <a:r>
              <a:rPr lang="en-US" dirty="0" err="1" smtClean="0"/>
              <a:t>Anteros</a:t>
            </a:r>
            <a:r>
              <a:rPr lang="ar-SA" b="1" dirty="0" smtClean="0"/>
              <a:t>)الكراهية: </a:t>
            </a:r>
            <a:endParaRPr lang="en-US" dirty="0" smtClean="0"/>
          </a:p>
          <a:p>
            <a:r>
              <a:rPr lang="ar-SA" dirty="0" smtClean="0"/>
              <a:t>وقد جـعل </a:t>
            </a:r>
            <a:r>
              <a:rPr lang="ar-SA" b="1" dirty="0" err="1" smtClean="0"/>
              <a:t>أمبادوكليس</a:t>
            </a:r>
            <a:r>
              <a:rPr lang="ar-SA" dirty="0" smtClean="0"/>
              <a:t> (</a:t>
            </a:r>
            <a:r>
              <a:rPr lang="en-US" dirty="0" smtClean="0"/>
              <a:t>Empedocles</a:t>
            </a:r>
            <a:r>
              <a:rPr lang="ar-SA" dirty="0" smtClean="0"/>
              <a:t>)- فيما بعد- من الحب (</a:t>
            </a:r>
            <a:r>
              <a:rPr lang="en-US" dirty="0" err="1" smtClean="0">
                <a:latin typeface="Sgreek" pitchFamily="2" charset="2"/>
              </a:rPr>
              <a:t>fili</a:t>
            </a:r>
            <a:r>
              <a:rPr lang="en-US" dirty="0" smtClean="0">
                <a:latin typeface="Sgreek" pitchFamily="2" charset="2"/>
              </a:rPr>
              <a:t>/a</a:t>
            </a:r>
            <a:r>
              <a:rPr lang="ar-SA" dirty="0" smtClean="0"/>
              <a:t>) أو الكراهية (</a:t>
            </a:r>
            <a:r>
              <a:rPr lang="en-US" dirty="0" err="1" smtClean="0">
                <a:latin typeface="Sgreek" pitchFamily="2" charset="2"/>
              </a:rPr>
              <a:t>nei</a:t>
            </a:r>
            <a:r>
              <a:rPr lang="en-US" dirty="0" smtClean="0">
                <a:latin typeface="Sgreek" pitchFamily="2" charset="2"/>
              </a:rPr>
              <a:t>=</a:t>
            </a:r>
            <a:r>
              <a:rPr lang="en-US" dirty="0" err="1" smtClean="0">
                <a:latin typeface="Sgreek" pitchFamily="2" charset="2"/>
              </a:rPr>
              <a:t>koj</a:t>
            </a:r>
            <a:r>
              <a:rPr lang="ar-SA" dirty="0" smtClean="0"/>
              <a:t>)  قوي خالقة في نظريته عن نشأة الكون.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القدر(</a:t>
            </a:r>
            <a:r>
              <a:rPr lang="en-US" dirty="0" smtClean="0">
                <a:solidFill>
                  <a:srgbClr val="FF0000"/>
                </a:solidFill>
                <a:latin typeface="Sgreek" pitchFamily="2" charset="2"/>
              </a:rPr>
              <a:t>h( </a:t>
            </a:r>
            <a:r>
              <a:rPr lang="en-US" dirty="0" err="1" smtClean="0">
                <a:solidFill>
                  <a:srgbClr val="FF0000"/>
                </a:solidFill>
                <a:latin typeface="Sgreek" pitchFamily="2" charset="2"/>
              </a:rPr>
              <a:t>ei</a:t>
            </a:r>
            <a:r>
              <a:rPr lang="en-US" dirty="0" smtClean="0">
                <a:solidFill>
                  <a:srgbClr val="FF0000"/>
                </a:solidFill>
                <a:latin typeface="Sgreek" pitchFamily="2" charset="2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Sgreek" pitchFamily="2" charset="2"/>
              </a:rPr>
              <a:t>marme</a:t>
            </a:r>
            <a:r>
              <a:rPr lang="en-US" dirty="0" smtClean="0">
                <a:solidFill>
                  <a:srgbClr val="FF0000"/>
                </a:solidFill>
                <a:latin typeface="Sgreek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Sgreek" pitchFamily="2" charset="2"/>
              </a:rPr>
              <a:t>nhj</a:t>
            </a:r>
            <a:r>
              <a:rPr lang="ar-SA" b="1" dirty="0" smtClean="0">
                <a:solidFill>
                  <a:srgbClr val="FF0000"/>
                </a:solidFill>
              </a:rPr>
              <a:t>):</a:t>
            </a:r>
            <a:endParaRPr lang="ar-EG" b="1" dirty="0" smtClean="0">
              <a:solidFill>
                <a:srgbClr val="FF0000"/>
              </a:solidFill>
            </a:endParaRPr>
          </a:p>
          <a:p>
            <a:r>
              <a:rPr lang="ar-EG" b="1" dirty="0" smtClean="0"/>
              <a:t>وسيؤدي القدر دورً</a:t>
            </a:r>
            <a:r>
              <a:rPr lang="ar-SA" b="1" dirty="0" smtClean="0"/>
              <a:t>ا</a:t>
            </a:r>
            <a:r>
              <a:rPr lang="ar-EG" b="1" dirty="0" smtClean="0"/>
              <a:t> جوهريً</a:t>
            </a:r>
            <a:r>
              <a:rPr lang="ar-SA" b="1" dirty="0" smtClean="0"/>
              <a:t>ا</a:t>
            </a:r>
            <a:r>
              <a:rPr lang="ar-EG" b="1" dirty="0" smtClean="0"/>
              <a:t>، كما سوف نرى، في الحياة الدينية واللاهوتية اليونانية. وستكون الحتمية والضرورة والقوانين العلمية صورة من صور القدر عند فلاسفة اليونان.</a:t>
            </a:r>
            <a:endParaRPr lang="en-US" dirty="0" smtClean="0"/>
          </a:p>
          <a:p>
            <a:r>
              <a:rPr lang="ar-EG" b="1" dirty="0" smtClean="0"/>
              <a:t>صُنع الإنسان:</a:t>
            </a:r>
            <a:endParaRPr lang="en-US" dirty="0" smtClean="0"/>
          </a:p>
          <a:p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الحروب الكونية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/>
              <a:t> </a:t>
            </a:r>
            <a:endParaRPr lang="ar-EG" b="1" dirty="0" smtClean="0"/>
          </a:p>
          <a:p>
            <a:pPr algn="ctr"/>
            <a:endParaRPr lang="ar-EG" b="1" dirty="0" smtClean="0"/>
          </a:p>
          <a:p>
            <a:pPr algn="ctr"/>
            <a:r>
              <a:rPr lang="ar-SA" b="1" dirty="0" smtClean="0"/>
              <a:t>الحرب الكونية الأولى:</a:t>
            </a:r>
            <a:endParaRPr lang="en-US" dirty="0" smtClean="0"/>
          </a:p>
          <a:p>
            <a:pPr algn="ctr"/>
            <a:r>
              <a:rPr lang="ar-SA" b="1" dirty="0" smtClean="0"/>
              <a:t>الحرب الكونية الثانية:</a:t>
            </a:r>
            <a:endParaRPr lang="en-US" dirty="0" smtClean="0"/>
          </a:p>
          <a:p>
            <a:pPr algn="ctr"/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الآلهة الأوليمبية(</a:t>
            </a:r>
            <a:r>
              <a:rPr lang="en-US" dirty="0" smtClean="0"/>
              <a:t>Olympic</a:t>
            </a:r>
            <a:r>
              <a:rPr lang="ar-SA" b="1" dirty="0" smtClean="0"/>
              <a:t>):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err="1" smtClean="0"/>
              <a:t>زيوس</a:t>
            </a:r>
            <a:r>
              <a:rPr lang="ar-EG" dirty="0" smtClean="0"/>
              <a:t> الابن</a:t>
            </a:r>
          </a:p>
          <a:p>
            <a:r>
              <a:rPr lang="ar-EG" dirty="0" smtClean="0"/>
              <a:t> بن أورانوس (السماء) الأب</a:t>
            </a:r>
          </a:p>
          <a:p>
            <a:r>
              <a:rPr lang="ar-EG" dirty="0" smtClean="0"/>
              <a:t>بن </a:t>
            </a:r>
            <a:r>
              <a:rPr lang="ar-EG" dirty="0" err="1" smtClean="0"/>
              <a:t>كرونوس</a:t>
            </a:r>
            <a:r>
              <a:rPr lang="ar-EG" dirty="0" smtClean="0"/>
              <a:t> (الزمن) الجد</a:t>
            </a:r>
          </a:p>
          <a:p>
            <a:r>
              <a:rPr lang="ar-EG" dirty="0" err="1" smtClean="0"/>
              <a:t>زيوس</a:t>
            </a:r>
            <a:r>
              <a:rPr lang="ar-EG" dirty="0" smtClean="0"/>
              <a:t>+ </a:t>
            </a:r>
            <a:r>
              <a:rPr lang="ar-EG" dirty="0" err="1" smtClean="0"/>
              <a:t>هيرا</a:t>
            </a:r>
            <a:r>
              <a:rPr lang="ar-EG" dirty="0" smtClean="0"/>
              <a:t>- </a:t>
            </a:r>
            <a:r>
              <a:rPr lang="ar-EG" dirty="0" err="1" smtClean="0"/>
              <a:t>هاديس</a:t>
            </a:r>
            <a:r>
              <a:rPr lang="ar-EG" dirty="0" smtClean="0"/>
              <a:t>- </a:t>
            </a:r>
            <a:r>
              <a:rPr lang="ar-EG" dirty="0" err="1" smtClean="0"/>
              <a:t>بوسيدون</a:t>
            </a:r>
            <a:r>
              <a:rPr lang="ar-EG" dirty="0" smtClean="0"/>
              <a:t>-</a:t>
            </a:r>
            <a:r>
              <a:rPr lang="ar-EG" dirty="0" err="1" smtClean="0"/>
              <a:t>هستيا</a:t>
            </a:r>
            <a:r>
              <a:rPr lang="ar-EG" dirty="0" smtClean="0"/>
              <a:t>-</a:t>
            </a:r>
            <a:r>
              <a:rPr lang="ar-EG" dirty="0" err="1" smtClean="0"/>
              <a:t>ديميتر</a:t>
            </a:r>
            <a:endParaRPr lang="ar-EG" dirty="0" smtClean="0"/>
          </a:p>
          <a:p>
            <a:r>
              <a:rPr lang="ar-EG" dirty="0" smtClean="0"/>
              <a:t>(</a:t>
            </a:r>
            <a:r>
              <a:rPr lang="ar-EG" dirty="0" err="1" smtClean="0"/>
              <a:t>أرتيمس</a:t>
            </a:r>
            <a:r>
              <a:rPr lang="ar-EG" dirty="0" smtClean="0"/>
              <a:t>-</a:t>
            </a:r>
            <a:r>
              <a:rPr lang="ar-EG" dirty="0" err="1" smtClean="0"/>
              <a:t>افروديتي</a:t>
            </a:r>
            <a:r>
              <a:rPr lang="ar-EG" dirty="0" smtClean="0"/>
              <a:t> - </a:t>
            </a:r>
            <a:r>
              <a:rPr lang="ar-EG" dirty="0" err="1" smtClean="0"/>
              <a:t>أثينة</a:t>
            </a:r>
            <a:r>
              <a:rPr lang="ar-EG" dirty="0" smtClean="0"/>
              <a:t>) (أريس-</a:t>
            </a:r>
            <a:r>
              <a:rPr lang="ar-EG" dirty="0" err="1" smtClean="0"/>
              <a:t>أبوللون</a:t>
            </a:r>
            <a:r>
              <a:rPr lang="ar-EG" dirty="0" smtClean="0"/>
              <a:t>- </a:t>
            </a:r>
            <a:r>
              <a:rPr lang="ar-EG" dirty="0" err="1" smtClean="0"/>
              <a:t>هرميس</a:t>
            </a:r>
            <a:r>
              <a:rPr lang="ar-EG" dirty="0" smtClean="0"/>
              <a:t>)</a:t>
            </a:r>
          </a:p>
          <a:p>
            <a:r>
              <a:rPr lang="ar-EG" dirty="0" err="1" smtClean="0"/>
              <a:t>هيفايستوس</a:t>
            </a:r>
            <a:r>
              <a:rPr lang="ar-EG" dirty="0" smtClean="0"/>
              <a:t>-</a:t>
            </a:r>
            <a:r>
              <a:rPr lang="ar-EG" dirty="0" err="1" smtClean="0"/>
              <a:t>ديونيسوس</a:t>
            </a:r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1562</TotalTime>
  <Words>843</Words>
  <Application>Microsoft Office PowerPoint</Application>
  <PresentationFormat>عرض على الشاشة (3:4)‏</PresentationFormat>
  <Paragraphs>90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حيوية</vt:lpstr>
      <vt:lpstr>من الميثوس إلى اللوجوس</vt:lpstr>
      <vt:lpstr>أصول الديانة اليونانية</vt:lpstr>
      <vt:lpstr>أولاً: الآلهة اليونانية </vt:lpstr>
      <vt:lpstr>نشأة الكون اليوناني: </vt:lpstr>
      <vt:lpstr>"الخاؤس"، (xa/oj)  </vt:lpstr>
      <vt:lpstr>إيروس وأنتيروس</vt:lpstr>
      <vt:lpstr>عرض تقديمي في PowerPoint</vt:lpstr>
      <vt:lpstr>الحروب الكونية</vt:lpstr>
      <vt:lpstr>الآلهة الأوليمبية(Olympic): </vt:lpstr>
      <vt:lpstr>صنع الأنسان وظهور باندورا</vt:lpstr>
      <vt:lpstr>سفر التكوين اليوناني</vt:lpstr>
      <vt:lpstr>ثانياً: الكتب المقدسة:هوميروس وهسيودوس</vt:lpstr>
      <vt:lpstr>هوميروس</vt:lpstr>
      <vt:lpstr>ثالثًا: الوحي الأبولوني في دلفي</vt:lpstr>
      <vt:lpstr>دلفي </vt:lpstr>
      <vt:lpstr>عرض تقديمي في PowerPoint</vt:lpstr>
      <vt:lpstr>رابعاً: الدار الآخرة  </vt:lpstr>
      <vt:lpstr>ثانيًا: ديانات الأسرار المقدسة </vt:lpstr>
      <vt:lpstr>1- أسرار اليوسيس (باليونانية: Ἐλευσίνια Μυστήρια)</vt:lpstr>
      <vt:lpstr>2- الديونيسوسية. </vt:lpstr>
      <vt:lpstr>3: الأورفية</vt:lpstr>
      <vt:lpstr>خصائص الديانة اليونانية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Sharaf</dc:creator>
  <cp:lastModifiedBy>Windows User</cp:lastModifiedBy>
  <cp:revision>342</cp:revision>
  <dcterms:created xsi:type="dcterms:W3CDTF">2014-03-26T13:53:39Z</dcterms:created>
  <dcterms:modified xsi:type="dcterms:W3CDTF">2018-10-20T01:04:44Z</dcterms:modified>
</cp:coreProperties>
</file>